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36"/>
  </p:notesMasterIdLst>
  <p:sldIdLst>
    <p:sldId id="271" r:id="rId2"/>
    <p:sldId id="273" r:id="rId3"/>
    <p:sldId id="258" r:id="rId4"/>
    <p:sldId id="276" r:id="rId5"/>
    <p:sldId id="274" r:id="rId6"/>
    <p:sldId id="275" r:id="rId7"/>
    <p:sldId id="313" r:id="rId8"/>
    <p:sldId id="278" r:id="rId9"/>
    <p:sldId id="305" r:id="rId10"/>
    <p:sldId id="306" r:id="rId11"/>
    <p:sldId id="289" r:id="rId12"/>
    <p:sldId id="285" r:id="rId13"/>
    <p:sldId id="294" r:id="rId14"/>
    <p:sldId id="296" r:id="rId15"/>
    <p:sldId id="308" r:id="rId16"/>
    <p:sldId id="312" r:id="rId17"/>
    <p:sldId id="314" r:id="rId18"/>
    <p:sldId id="292" r:id="rId19"/>
    <p:sldId id="298" r:id="rId20"/>
    <p:sldId id="322" r:id="rId21"/>
    <p:sldId id="321" r:id="rId22"/>
    <p:sldId id="301" r:id="rId23"/>
    <p:sldId id="299" r:id="rId24"/>
    <p:sldId id="287" r:id="rId25"/>
    <p:sldId id="277" r:id="rId26"/>
    <p:sldId id="319" r:id="rId27"/>
    <p:sldId id="280" r:id="rId28"/>
    <p:sldId id="315" r:id="rId29"/>
    <p:sldId id="320" r:id="rId30"/>
    <p:sldId id="279" r:id="rId31"/>
    <p:sldId id="281" r:id="rId32"/>
    <p:sldId id="316" r:id="rId33"/>
    <p:sldId id="317" r:id="rId34"/>
    <p:sldId id="30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A9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7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2/22/23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99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7727-5118-9706-88FF-F6B21BA13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136CDF-7A78-AA6D-1778-179D9B0ED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6B6FE-CD44-BC51-FCB7-680E32377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E83C1-1665-ACBD-201C-91440BC18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EC197-FF6F-B9D3-4A69-0C49F355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79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91261-E255-C7E7-F1DF-B5ADEA68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2FE6CE-1149-4C1A-3756-410999934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95610-5974-8A5D-C487-7A857D26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D6F52-1D48-F886-4576-A14972D66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EDA50-2BC4-6361-CE88-BEACCCD51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59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EC1426-187A-A843-55D0-2F8F6D75E0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006376-6B2D-1EE9-300F-99D7CEF9D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F7FFE-B878-F342-3F9C-3578DC0DB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4639B-8492-F907-89F2-3E70E33B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1E36A-E17F-BC43-E2B8-8ADD52B7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99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6E5FF-1DF0-F6B4-CFD0-061871B9E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2E526-8C4F-A608-088E-23EF67552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7C40D-7EBA-67AF-2629-AB8E9B01A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30D23-6CDA-00F2-AFF7-F10BA26F4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77FF9-C019-7164-BA6E-B6189DC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03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8ED82-3856-BDD5-5E4D-D0EAC677E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43DD9-0EBB-C327-53EC-D55F37DDC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8AF8D-E255-1B71-2B66-08C26533E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89B5A-F1A2-7321-4B02-F6D5FC9D7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36C34-F3DD-0D2B-1146-E32FD196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4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D971A-CEAC-F0A2-4323-C5EE7FF54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B2214-0050-4073-18DB-3AC0DA31C1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D3232-3EB1-5EB3-3ED6-7B8653216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B1818A-992C-4A9F-C5CC-86602FACB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51CB5-7ACE-F6B0-7380-66AD0593B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B3ACB-3ADD-33FB-6A27-3C7EEE421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26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CA34-E5E4-7BF3-E753-441B588B2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42AD3-AA91-62CE-32CB-AD1CEC509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A7296-A1D0-ABD7-0054-6D7430F45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2021F7-05E9-D35E-2095-0314E80BF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A8ABB6-8C65-3C49-CB31-B3336E8F8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5B0972-B17D-6BF1-AB0C-D526FD671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C432F-074A-CFEF-1DB9-BC3EF1B6F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5D06F5-20AB-0B50-CED6-E0FAD0D1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78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5440-5BF5-CFA8-1CE6-43EEFEA0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4A65DB-7F80-986D-52EB-4214267C9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7422E-30CA-CB50-3633-F1D6A792F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564CC-0CFC-012E-C205-D766B05C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12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7414B4-76AB-F9A0-84B7-291D63A7E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705415-5B82-EEEC-DCB1-1DF728D75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06376-AC17-F702-C8F3-0C716E073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10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41677-8BD7-D710-6451-94D718D79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475AF-1FDD-025E-FB9F-D38D00793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83853-CAAA-A15B-4DD1-CD7B7BD03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87DB87-3BEC-D2F7-31BD-224CF5FB9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01689-7EB8-36EC-9020-0C451A6DE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584DE-2338-4BC6-8F9B-6487D9AD1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24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E591F-972F-D3E6-6892-BCBBD0E76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87170C-3C5C-19C9-356B-5282EBAA85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EEB2B-6D7E-4B04-D97E-6BA5BA2DE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8EA59-1E64-C31B-957E-7527785B6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768FA-63CE-0338-8C9D-BFE0BBE1B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E354E-82DA-EEE4-731C-E018132E7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82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73CD57-C40E-9B27-057E-C9F5BA65B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EBCEE-18E7-0060-45CF-85E4D2CB6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8A3DB-6843-5A89-50EA-077A76ABBF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2CD92-9D15-43B4-8516-073FCDAC90D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07E29-3D5F-8102-BB4E-8CF54C1863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D8DF5-4F4C-77E9-091D-5F61C24A0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9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11133"/>
          <a:stretch/>
        </p:blipFill>
        <p:spPr>
          <a:xfrm>
            <a:off x="103367" y="0"/>
            <a:ext cx="1218893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832" y="57372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Predicting Diabetes Using Health Indicators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Presented by the Data Ninjas:</a:t>
            </a:r>
          </a:p>
          <a:p>
            <a:r>
              <a:rPr lang="en-US" dirty="0">
                <a:solidFill>
                  <a:srgbClr val="FFFFFF"/>
                </a:solidFill>
              </a:rPr>
              <a:t>Isabel Garrido, Noemi </a:t>
            </a:r>
            <a:r>
              <a:rPr lang="en-US" dirty="0" err="1">
                <a:solidFill>
                  <a:srgbClr val="FFFFFF"/>
                </a:solidFill>
              </a:rPr>
              <a:t>Montelongo</a:t>
            </a:r>
            <a:r>
              <a:rPr lang="en-US" dirty="0">
                <a:solidFill>
                  <a:srgbClr val="FFFFFF"/>
                </a:solidFill>
              </a:rPr>
              <a:t>, Jack Pan, Garima </a:t>
            </a:r>
            <a:r>
              <a:rPr lang="en-US" dirty="0" err="1">
                <a:solidFill>
                  <a:srgbClr val="FFFFFF"/>
                </a:solidFill>
              </a:rPr>
              <a:t>Rajbhandari</a:t>
            </a:r>
            <a:r>
              <a:rPr lang="en-US" dirty="0">
                <a:solidFill>
                  <a:srgbClr val="FFFFFF"/>
                </a:solidFill>
              </a:rPr>
              <a:t>, &amp; Gretta </a:t>
            </a:r>
            <a:r>
              <a:rPr lang="en-US" dirty="0" err="1">
                <a:solidFill>
                  <a:srgbClr val="FFFFFF"/>
                </a:solidFill>
              </a:rPr>
              <a:t>Uwamwiza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655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-71204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4652" y="1267187"/>
            <a:ext cx="4137735" cy="4662302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US" dirty="0">
                <a:solidFill>
                  <a:srgbClr val="24292F"/>
                </a:solidFill>
                <a:latin typeface="-apple-system"/>
              </a:rPr>
              <a:t>	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9597" y="189802"/>
            <a:ext cx="4691035" cy="404442"/>
          </a:xfrm>
        </p:spPr>
        <p:txBody>
          <a:bodyPr>
            <a:noAutofit/>
          </a:bodyPr>
          <a:lstStyle/>
          <a:p>
            <a:r>
              <a:rPr lang="en-US" sz="2400" dirty="0"/>
              <a:t>Heatmap (Focused on 10 variables)</a:t>
            </a:r>
          </a:p>
        </p:txBody>
      </p:sp>
      <p:pic>
        <p:nvPicPr>
          <p:cNvPr id="4" name="Picture 3" descr="Chart, timeline&#10;&#10;Description automatically generated with medium confidence">
            <a:extLst>
              <a:ext uri="{FF2B5EF4-FFF2-40B4-BE49-F238E27FC236}">
                <a16:creationId xmlns:a16="http://schemas.microsoft.com/office/drawing/2014/main" id="{76FB88AF-BD75-D506-02FD-9BA336CC0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561" y="754291"/>
            <a:ext cx="5161264" cy="5468006"/>
          </a:xfrm>
          <a:prstGeom prst="rect">
            <a:avLst/>
          </a:prstGeom>
          <a:effectLst>
            <a:outerShdw blurRad="5461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764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122339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D5747B-5F5A-3AE8-8E9F-F0C4BEDDD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073935"/>
              </p:ext>
            </p:extLst>
          </p:nvPr>
        </p:nvGraphicFramePr>
        <p:xfrm>
          <a:off x="3370173" y="1717085"/>
          <a:ext cx="5429884" cy="4409677"/>
        </p:xfrm>
        <a:graphic>
          <a:graphicData uri="http://schemas.openxmlformats.org/drawingml/2006/table">
            <a:tbl>
              <a:tblPr>
                <a:effectLst>
                  <a:outerShdw blurRad="876300" dist="38100" dir="8100000" algn="tr" rotWithShape="0">
                    <a:prstClr val="black">
                      <a:alpha val="40000"/>
                    </a:prstClr>
                  </a:outerShdw>
                </a:effectLst>
                <a:tableStyleId>{35758FB7-9AC5-4552-8A53-C91805E547FA}</a:tableStyleId>
              </a:tblPr>
              <a:tblGrid>
                <a:gridCol w="2069991">
                  <a:extLst>
                    <a:ext uri="{9D8B030D-6E8A-4147-A177-3AD203B41FA5}">
                      <a16:colId xmlns:a16="http://schemas.microsoft.com/office/drawing/2014/main" val="4111849539"/>
                    </a:ext>
                  </a:extLst>
                </a:gridCol>
                <a:gridCol w="1593351">
                  <a:extLst>
                    <a:ext uri="{9D8B030D-6E8A-4147-A177-3AD203B41FA5}">
                      <a16:colId xmlns:a16="http://schemas.microsoft.com/office/drawing/2014/main" val="1703676483"/>
                    </a:ext>
                  </a:extLst>
                </a:gridCol>
                <a:gridCol w="1766542">
                  <a:extLst>
                    <a:ext uri="{9D8B030D-6E8A-4147-A177-3AD203B41FA5}">
                      <a16:colId xmlns:a16="http://schemas.microsoft.com/office/drawing/2014/main" val="1637380021"/>
                    </a:ext>
                  </a:extLst>
                </a:gridCol>
              </a:tblGrid>
              <a:tr h="4551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NO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YES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7237361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Diabetes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9611550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High BP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8937494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Cholesterol check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991755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Smoker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598230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Stroke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2970456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Physicial Activity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8620587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No Doctor Because Cost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6494599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Gender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9385289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Cholesterol check (within 5 years)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4721387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Heart Disease/Attack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6658665"/>
                  </a:ext>
                </a:extLst>
              </a:tr>
            </a:tbl>
          </a:graphicData>
        </a:graphic>
      </p:graphicFrame>
      <p:sp>
        <p:nvSpPr>
          <p:cNvPr id="6" name="Title 7">
            <a:extLst>
              <a:ext uri="{FF2B5EF4-FFF2-40B4-BE49-F238E27FC236}">
                <a16:creationId xmlns:a16="http://schemas.microsoft.com/office/drawing/2014/main" id="{5767F34F-370F-2A98-B28D-CC916DAF06B5}"/>
              </a:ext>
            </a:extLst>
          </p:cNvPr>
          <p:cNvSpPr txBox="1">
            <a:spLocks/>
          </p:cNvSpPr>
          <p:nvPr/>
        </p:nvSpPr>
        <p:spPr>
          <a:xfrm>
            <a:off x="3370173" y="1120939"/>
            <a:ext cx="4895258" cy="3855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List of Binary Variables</a:t>
            </a:r>
          </a:p>
        </p:txBody>
      </p:sp>
    </p:spTree>
    <p:extLst>
      <p:ext uri="{BB962C8B-B14F-4D97-AF65-F5344CB8AC3E}">
        <p14:creationId xmlns:p14="http://schemas.microsoft.com/office/powerpoint/2010/main" val="1646688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3070" y="21849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758" y="847858"/>
            <a:ext cx="3646473" cy="633624"/>
          </a:xfrm>
        </p:spPr>
        <p:txBody>
          <a:bodyPr>
            <a:normAutofit/>
          </a:bodyPr>
          <a:lstStyle/>
          <a:p>
            <a:r>
              <a:rPr lang="en-US" sz="3200" dirty="0"/>
              <a:t>Gender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01800C1-EBEB-DABF-C8A2-56953952E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1816100"/>
            <a:ext cx="64262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50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3070" y="169343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4652" y="1267187"/>
            <a:ext cx="4137735" cy="4662302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US" dirty="0">
                <a:solidFill>
                  <a:srgbClr val="24292F"/>
                </a:solidFill>
                <a:latin typeface="-apple-system"/>
              </a:rPr>
              <a:t>	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4800" y="670505"/>
            <a:ext cx="8413510" cy="80888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Education distribution in people with diabetes</a:t>
            </a:r>
            <a:br>
              <a:rPr lang="en-US" sz="4000" dirty="0"/>
            </a:br>
            <a:endParaRPr lang="en-US" sz="4000" dirty="0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C7FB3AD-755F-4943-8225-0F82547CA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915" y="1653828"/>
            <a:ext cx="7772400" cy="2977595"/>
          </a:xfrm>
          <a:prstGeom prst="rect">
            <a:avLst/>
          </a:prstGeom>
          <a:effectLst>
            <a:outerShdw blurRad="1136728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493D39-C694-C716-FCC6-0FEC6F135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076367"/>
              </p:ext>
            </p:extLst>
          </p:nvPr>
        </p:nvGraphicFramePr>
        <p:xfrm>
          <a:off x="8330433" y="4805862"/>
          <a:ext cx="377592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083">
                  <a:extLst>
                    <a:ext uri="{9D8B030D-6E8A-4147-A177-3AD203B41FA5}">
                      <a16:colId xmlns:a16="http://schemas.microsoft.com/office/drawing/2014/main" val="449585461"/>
                    </a:ext>
                  </a:extLst>
                </a:gridCol>
                <a:gridCol w="2887842">
                  <a:extLst>
                    <a:ext uri="{9D8B030D-6E8A-4147-A177-3AD203B41FA5}">
                      <a16:colId xmlns:a16="http://schemas.microsoft.com/office/drawing/2014/main" val="3607788708"/>
                    </a:ext>
                  </a:extLst>
                </a:gridCol>
              </a:tblGrid>
              <a:tr h="21148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CATEGORY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EDUCATION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072397"/>
                  </a:ext>
                </a:extLst>
              </a:tr>
              <a:tr h="24979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 attended school/only kindergarten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408588"/>
                  </a:ext>
                </a:extLst>
              </a:tr>
              <a:tr h="24979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Grade 1-8 (Elementary)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895947"/>
                  </a:ext>
                </a:extLst>
              </a:tr>
              <a:tr h="24979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Grade 9 – 11 (Some high school)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502701"/>
                  </a:ext>
                </a:extLst>
              </a:tr>
              <a:tr h="24979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Grade 12 or GED ( High school graduate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264809"/>
                  </a:ext>
                </a:extLst>
              </a:tr>
              <a:tr h="24979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College 1 to 3 years (Some college)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03988"/>
                  </a:ext>
                </a:extLst>
              </a:tr>
              <a:tr h="2349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College 4 years or more (College graduate)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457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812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252426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949" y="544511"/>
            <a:ext cx="4137735" cy="808884"/>
          </a:xfrm>
        </p:spPr>
        <p:txBody>
          <a:bodyPr>
            <a:normAutofit/>
          </a:bodyPr>
          <a:lstStyle/>
          <a:p>
            <a:r>
              <a:rPr lang="en-US" sz="2400" dirty="0"/>
              <a:t>Stroke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4A52B9C-ADB3-F6DD-118D-A8D586EED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42" y="1353395"/>
            <a:ext cx="5517126" cy="2528557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FF22D3D8-CEF5-C49F-41FE-7C7723CF7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07" y="1338628"/>
            <a:ext cx="6269617" cy="2734620"/>
          </a:xfrm>
          <a:prstGeom prst="rect">
            <a:avLst/>
          </a:prstGeom>
          <a:effectLst>
            <a:outerShdw blurRad="90554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C63548B5-01DC-FDBF-B83F-ED65CE388155}"/>
              </a:ext>
            </a:extLst>
          </p:cNvPr>
          <p:cNvSpPr txBox="1">
            <a:spLocks/>
          </p:cNvSpPr>
          <p:nvPr/>
        </p:nvSpPr>
        <p:spPr>
          <a:xfrm>
            <a:off x="7048491" y="479613"/>
            <a:ext cx="4137735" cy="8088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High Blood Pressure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309B0D-2519-1ADF-B1BD-3E5DC1AF63E4}"/>
              </a:ext>
            </a:extLst>
          </p:cNvPr>
          <p:cNvSpPr txBox="1"/>
          <p:nvPr/>
        </p:nvSpPr>
        <p:spPr>
          <a:xfrm>
            <a:off x="1757410" y="201856"/>
            <a:ext cx="9369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Overview of stroke and high blood pressure predictors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F55F9DD-411C-A7D8-BE96-8A94697865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13" y="4405338"/>
            <a:ext cx="5464855" cy="2336891"/>
          </a:xfrm>
          <a:prstGeom prst="rect">
            <a:avLst/>
          </a:prstGeom>
          <a:effectLst>
            <a:outerShdw blurRad="985481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004CFD41-DB38-48D3-8BFB-F51832DD2BF9}"/>
              </a:ext>
            </a:extLst>
          </p:cNvPr>
          <p:cNvSpPr txBox="1">
            <a:spLocks/>
          </p:cNvSpPr>
          <p:nvPr/>
        </p:nvSpPr>
        <p:spPr>
          <a:xfrm>
            <a:off x="455366" y="3596454"/>
            <a:ext cx="4137735" cy="8088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Cholesterol Check</a:t>
            </a:r>
          </a:p>
        </p:txBody>
      </p:sp>
    </p:spTree>
    <p:extLst>
      <p:ext uri="{BB962C8B-B14F-4D97-AF65-F5344CB8AC3E}">
        <p14:creationId xmlns:p14="http://schemas.microsoft.com/office/powerpoint/2010/main" val="658737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262" y="377916"/>
            <a:ext cx="7672786" cy="808884"/>
          </a:xfrm>
        </p:spPr>
        <p:txBody>
          <a:bodyPr>
            <a:normAutofit/>
          </a:bodyPr>
          <a:lstStyle/>
          <a:p>
            <a:r>
              <a:rPr lang="en-US" sz="3200" dirty="0"/>
              <a:t>How is diabetes distributed by age?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6CA1E7F-22A1-3F67-02BB-7CC60F31E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724" y="1609048"/>
            <a:ext cx="7137400" cy="3568700"/>
          </a:xfrm>
          <a:prstGeom prst="rect">
            <a:avLst/>
          </a:prstGeom>
          <a:effectLst>
            <a:outerShdw blurRad="117658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6DF699A-80E2-BAE8-57C7-5241292A9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484358"/>
              </p:ext>
            </p:extLst>
          </p:nvPr>
        </p:nvGraphicFramePr>
        <p:xfrm>
          <a:off x="9562048" y="5101503"/>
          <a:ext cx="2486322" cy="1570709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992541">
                  <a:extLst>
                    <a:ext uri="{9D8B030D-6E8A-4147-A177-3AD203B41FA5}">
                      <a16:colId xmlns:a16="http://schemas.microsoft.com/office/drawing/2014/main" val="762158215"/>
                    </a:ext>
                  </a:extLst>
                </a:gridCol>
                <a:gridCol w="1493781">
                  <a:extLst>
                    <a:ext uri="{9D8B030D-6E8A-4147-A177-3AD203B41FA5}">
                      <a16:colId xmlns:a16="http://schemas.microsoft.com/office/drawing/2014/main" val="181668855"/>
                    </a:ext>
                  </a:extLst>
                </a:gridCol>
              </a:tblGrid>
              <a:tr h="4277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AGE</a:t>
                      </a:r>
                      <a:endParaRPr lang="en-US" sz="1200" b="1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CATEGORY</a:t>
                      </a:r>
                      <a:endParaRPr lang="en-US" sz="1200" b="1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610806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18-24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1C639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666474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60-64</a:t>
                      </a:r>
                      <a:endParaRPr lang="en-US" sz="1100" b="0" i="0" u="none" strike="noStrike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9</a:t>
                      </a:r>
                      <a:endParaRPr lang="en-US" sz="1100" b="0" i="0" u="none" strike="noStrike" dirty="0">
                        <a:solidFill>
                          <a:srgbClr val="1C639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398774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80 or older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13</a:t>
                      </a:r>
                      <a:endParaRPr lang="en-US" sz="1100" b="0" i="0" u="none" strike="noStrike" dirty="0">
                        <a:solidFill>
                          <a:srgbClr val="1C639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7952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669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60011" y="45650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4652" y="1267187"/>
            <a:ext cx="4137735" cy="4662302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rgbClr val="24292F"/>
                </a:solidFill>
                <a:highlight>
                  <a:srgbClr val="FFFF00"/>
                </a:highlight>
                <a:latin typeface="-apple-system"/>
              </a:rPr>
              <a:t>Gender gap	?</a:t>
            </a:r>
          </a:p>
          <a:p>
            <a:pPr algn="l"/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1820" y="524069"/>
            <a:ext cx="4137735" cy="80888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Exploratory Analysis</a:t>
            </a:r>
          </a:p>
        </p:txBody>
      </p:sp>
    </p:spTree>
    <p:extLst>
      <p:ext uri="{BB962C8B-B14F-4D97-AF65-F5344CB8AC3E}">
        <p14:creationId xmlns:p14="http://schemas.microsoft.com/office/powerpoint/2010/main" val="1392643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1B12CD-D4C5-B658-B1C5-B9BA02B0698B}"/>
              </a:ext>
            </a:extLst>
          </p:cNvPr>
          <p:cNvGrpSpPr/>
          <p:nvPr/>
        </p:nvGrpSpPr>
        <p:grpSpPr>
          <a:xfrm>
            <a:off x="1415608" y="865204"/>
            <a:ext cx="10287721" cy="4847498"/>
            <a:chOff x="824072" y="747638"/>
            <a:chExt cx="10287721" cy="4847498"/>
          </a:xfrm>
        </p:grpSpPr>
        <p:pic>
          <p:nvPicPr>
            <p:cNvPr id="5" name="Picture 4" descr="Chart, radar chart&#10;&#10;Description automatically generated">
              <a:extLst>
                <a:ext uri="{FF2B5EF4-FFF2-40B4-BE49-F238E27FC236}">
                  <a16:creationId xmlns:a16="http://schemas.microsoft.com/office/drawing/2014/main" id="{F2A75966-602D-B7CF-85C1-9784E91AB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72" y="747638"/>
              <a:ext cx="4582161" cy="4847498"/>
            </a:xfrm>
            <a:prstGeom prst="rect">
              <a:avLst/>
            </a:prstGeom>
          </p:spPr>
        </p:pic>
        <p:pic>
          <p:nvPicPr>
            <p:cNvPr id="7" name="Picture 6" descr="Chart, radar chart&#10;&#10;Description automatically generated">
              <a:extLst>
                <a:ext uri="{FF2B5EF4-FFF2-40B4-BE49-F238E27FC236}">
                  <a16:creationId xmlns:a16="http://schemas.microsoft.com/office/drawing/2014/main" id="{0DEFA15E-AEEC-312C-1315-512F1E812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8040" y="928477"/>
              <a:ext cx="4923753" cy="466665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01FF21-4199-196E-6656-EF4C4956ACF2}"/>
                </a:ext>
              </a:extLst>
            </p:cNvPr>
            <p:cNvSpPr txBox="1"/>
            <p:nvPr/>
          </p:nvSpPr>
          <p:spPr>
            <a:xfrm>
              <a:off x="6581867" y="3241140"/>
              <a:ext cx="289713" cy="253499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866013-F091-C589-3890-6C4C762559CF}"/>
                </a:ext>
              </a:extLst>
            </p:cNvPr>
            <p:cNvSpPr txBox="1"/>
            <p:nvPr/>
          </p:nvSpPr>
          <p:spPr>
            <a:xfrm>
              <a:off x="1281020" y="3114390"/>
              <a:ext cx="289713" cy="253499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4646DB1-D321-E697-E0F5-4DE1058A1B20}"/>
              </a:ext>
            </a:extLst>
          </p:cNvPr>
          <p:cNvSpPr txBox="1"/>
          <p:nvPr/>
        </p:nvSpPr>
        <p:spPr>
          <a:xfrm>
            <a:off x="2476890" y="35602"/>
            <a:ext cx="7041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Does physical activity affect the BMI?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276A7383-AE79-324B-1BD7-E7C305C96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338" y="522304"/>
            <a:ext cx="1168400" cy="68580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179204D-4255-98F1-880B-5463A4D35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105899"/>
              </p:ext>
            </p:extLst>
          </p:nvPr>
        </p:nvGraphicFramePr>
        <p:xfrm>
          <a:off x="85529" y="5630738"/>
          <a:ext cx="2974542" cy="1191662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940753">
                  <a:extLst>
                    <a:ext uri="{9D8B030D-6E8A-4147-A177-3AD203B41FA5}">
                      <a16:colId xmlns:a16="http://schemas.microsoft.com/office/drawing/2014/main" val="3610048222"/>
                    </a:ext>
                  </a:extLst>
                </a:gridCol>
                <a:gridCol w="2033789">
                  <a:extLst>
                    <a:ext uri="{9D8B030D-6E8A-4147-A177-3AD203B41FA5}">
                      <a16:colId xmlns:a16="http://schemas.microsoft.com/office/drawing/2014/main" val="3621108463"/>
                    </a:ext>
                  </a:extLst>
                </a:gridCol>
              </a:tblGrid>
              <a:tr h="2455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</a:rPr>
                        <a:t>BMI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Range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339496"/>
                  </a:ext>
                </a:extLst>
              </a:tr>
              <a:tr h="236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&lt; 18.5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Underweight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956624"/>
                  </a:ext>
                </a:extLst>
              </a:tr>
              <a:tr h="236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18.5 to &lt; 25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Healthy weight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549180"/>
                  </a:ext>
                </a:extLst>
              </a:tr>
              <a:tr h="236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25 to &lt; 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Overweight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231634"/>
                  </a:ext>
                </a:extLst>
              </a:tr>
              <a:tr h="236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30 or greater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Obesity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847401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66A609-5C48-9A8E-1332-F3F024FC992B}"/>
              </a:ext>
            </a:extLst>
          </p:cNvPr>
          <p:cNvCxnSpPr/>
          <p:nvPr/>
        </p:nvCxnSpPr>
        <p:spPr>
          <a:xfrm flipH="1">
            <a:off x="3060071" y="6460514"/>
            <a:ext cx="382844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21848C-8659-3CFD-5AD2-D216A12AF157}"/>
              </a:ext>
            </a:extLst>
          </p:cNvPr>
          <p:cNvCxnSpPr/>
          <p:nvPr/>
        </p:nvCxnSpPr>
        <p:spPr>
          <a:xfrm flipH="1">
            <a:off x="3060071" y="6675666"/>
            <a:ext cx="382844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496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130205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E9236E6-8626-3AA9-5B2D-4A4C533A3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350" y="505147"/>
            <a:ext cx="5416249" cy="610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08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81967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1EF67A1-32B9-6DEA-2A3A-A4279EDF1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266" y="2222122"/>
            <a:ext cx="3162300" cy="44704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A9DE080-EA35-433A-CF63-FFEED9FF5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79" y="4216022"/>
            <a:ext cx="7378700" cy="2476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72DCD9-957B-1A5D-A68E-3E1370680F3C}"/>
              </a:ext>
            </a:extLst>
          </p:cNvPr>
          <p:cNvSpPr txBox="1"/>
          <p:nvPr/>
        </p:nvSpPr>
        <p:spPr>
          <a:xfrm>
            <a:off x="2707041" y="970635"/>
            <a:ext cx="7378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r>
              <a:rPr lang="en-US" sz="2800" dirty="0"/>
              <a:t>Some of the functions include: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connection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cursor. 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0CE001-1350-7D04-373A-B154575DCC5B}"/>
              </a:ext>
            </a:extLst>
          </p:cNvPr>
          <p:cNvSpPr txBox="1"/>
          <p:nvPr/>
        </p:nvSpPr>
        <p:spPr>
          <a:xfrm>
            <a:off x="2055288" y="408028"/>
            <a:ext cx="6087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SQLite and Database Table</a:t>
            </a:r>
          </a:p>
        </p:txBody>
      </p:sp>
    </p:spTree>
    <p:extLst>
      <p:ext uri="{BB962C8B-B14F-4D97-AF65-F5344CB8AC3E}">
        <p14:creationId xmlns:p14="http://schemas.microsoft.com/office/powerpoint/2010/main" val="3659977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0" y="304810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2464" y="1598256"/>
            <a:ext cx="10566160" cy="4717873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According to the CDC, the number of people who have diabetes in America is the highest it has ever been.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People with diabetes have a deficiency in how their body makes or uses insulin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Insulin is an important hormone that regulates glucose.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Diabetes can </a:t>
            </a:r>
            <a:r>
              <a:rPr lang="en-US" sz="2000" dirty="0">
                <a:solidFill>
                  <a:srgbClr val="24292F"/>
                </a:solidFill>
                <a:latin typeface="-apple-system"/>
              </a:rPr>
              <a:t>be a gateway towards </a:t>
            </a:r>
            <a:r>
              <a:rPr lang="en-US" sz="20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serious complications such as heart disease, vision loss, lower-limb amputation and kidney disease.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It is essential that healthcare providers have the tools to screen patients for prediabetes or diabetes.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4292F"/>
                </a:solidFill>
                <a:latin typeface="-apple-system"/>
              </a:rPr>
              <a:t>By using supervised machine learning, we built a prediction model that can</a:t>
            </a:r>
            <a:r>
              <a:rPr lang="en-US" sz="20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 assist clinicians and individuals </a:t>
            </a:r>
            <a:r>
              <a:rPr lang="en-US" sz="2000" dirty="0">
                <a:solidFill>
                  <a:srgbClr val="24292F"/>
                </a:solidFill>
                <a:latin typeface="-apple-system"/>
              </a:rPr>
              <a:t>predict diabetes.  </a:t>
            </a:r>
            <a:endParaRPr lang="en-US" sz="28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808" y="325657"/>
            <a:ext cx="5875916" cy="1083732"/>
          </a:xfrm>
        </p:spPr>
        <p:txBody>
          <a:bodyPr>
            <a:normAutofit/>
          </a:bodyPr>
          <a:lstStyle/>
          <a:p>
            <a:r>
              <a:rPr lang="en-US" sz="40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05646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81967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97983C72-1379-531A-659A-739B2EBD0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99" y="1284075"/>
            <a:ext cx="8878751" cy="345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52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81967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7680A1-98A9-9121-026C-F1DE41922793}"/>
              </a:ext>
            </a:extLst>
          </p:cNvPr>
          <p:cNvSpPr txBox="1"/>
          <p:nvPr/>
        </p:nvSpPr>
        <p:spPr>
          <a:xfrm>
            <a:off x="2708479" y="1411646"/>
            <a:ext cx="38825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F"/>
                </a:solidFill>
                <a:latin typeface="+mj-lt"/>
              </a:rPr>
              <a:t>SQLite3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F"/>
                </a:solidFill>
                <a:latin typeface="+mj-lt"/>
              </a:rPr>
              <a:t>Python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D7731C25-230F-3F32-BFC4-3D283FCBD1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2" r="3583"/>
          <a:stretch/>
        </p:blipFill>
        <p:spPr>
          <a:xfrm>
            <a:off x="5717628" y="98588"/>
            <a:ext cx="6090084" cy="672381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8382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282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3070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8718" y="200665"/>
            <a:ext cx="10112839" cy="831706"/>
          </a:xfrm>
        </p:spPr>
        <p:txBody>
          <a:bodyPr>
            <a:normAutofit fontScale="90000"/>
          </a:bodyPr>
          <a:lstStyle/>
          <a:p>
            <a:r>
              <a:rPr lang="en-US" sz="4000"/>
              <a:t>Deep Learning Sigmoid Function with TensorFlow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7680A1-98A9-9121-026C-F1DE41922793}"/>
              </a:ext>
            </a:extLst>
          </p:cNvPr>
          <p:cNvSpPr txBox="1"/>
          <p:nvPr/>
        </p:nvSpPr>
        <p:spPr>
          <a:xfrm>
            <a:off x="1618946" y="1466030"/>
            <a:ext cx="38825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24292F"/>
                </a:solidFill>
                <a:effectLst/>
                <a:latin typeface="+mj-lt"/>
              </a:rPr>
              <a:t>Accuracy: 86%</a:t>
            </a:r>
          </a:p>
          <a:p>
            <a:pPr algn="l"/>
            <a:endParaRPr lang="en-US" sz="2400" b="0" i="0" u="none" strike="noStrike" dirty="0">
              <a:solidFill>
                <a:srgbClr val="24292F"/>
              </a:solidFill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F"/>
                </a:solidFill>
                <a:latin typeface="+mj-lt"/>
              </a:rPr>
              <a:t>Layers:  3 hidden layers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4292F"/>
              </a:solidFill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F"/>
                </a:solidFill>
                <a:latin typeface="+mj-lt"/>
              </a:rPr>
              <a:t>&gt; 20% chance of getting diabetes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F"/>
                </a:solidFill>
                <a:latin typeface="+mj-lt"/>
              </a:rPr>
              <a:t>&lt; 20 % chance of getting diabetes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4292F"/>
              </a:solidFill>
              <a:latin typeface="-apple-system"/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06787E-FB27-71EA-451C-E693CF7F0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88" y="1440885"/>
            <a:ext cx="6540500" cy="4521200"/>
          </a:xfrm>
          <a:prstGeom prst="rect">
            <a:avLst/>
          </a:prstGeom>
          <a:effectLst>
            <a:outerShdw blurRad="6350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9101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0" y="217669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9856" y="385633"/>
            <a:ext cx="5701953" cy="808884"/>
          </a:xfrm>
        </p:spPr>
        <p:txBody>
          <a:bodyPr>
            <a:normAutofit/>
          </a:bodyPr>
          <a:lstStyle/>
          <a:p>
            <a:r>
              <a:rPr lang="en-US" sz="4000" dirty="0"/>
              <a:t>Logistic Regression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EE2F1-3DFB-7F86-4982-0920F858D897}"/>
              </a:ext>
            </a:extLst>
          </p:cNvPr>
          <p:cNvSpPr txBox="1"/>
          <p:nvPr/>
        </p:nvSpPr>
        <p:spPr>
          <a:xfrm>
            <a:off x="2352226" y="2027900"/>
            <a:ext cx="74875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Confusion matrix, Recall, Precision, F1-score, balance accuracy score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Accuracy:  86%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4292F"/>
              </a:solidFill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6FA531A-747B-89FA-5A28-41ABA93CF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488" y="3570587"/>
            <a:ext cx="6837013" cy="235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70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A9FCF42-4703-7D32-B90C-EAE4AD1C8A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" r="2374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en-US" b="0" i="0" u="none" strike="noStrike">
              <a:solidFill>
                <a:srgbClr val="FFFFFF"/>
              </a:solidFill>
              <a:effectLst/>
              <a:latin typeface="-apple-system"/>
            </a:endParaRPr>
          </a:p>
          <a:p>
            <a:pPr marL="457200" indent="-457200">
              <a:buFont typeface="Wingdings" pitchFamily="2" charset="2"/>
              <a:buChar char="§"/>
            </a:pPr>
            <a:endParaRPr lang="en-US">
              <a:solidFill>
                <a:srgbClr val="FFFFFF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853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272160" y="169343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1834" y="1530522"/>
            <a:ext cx="10566160" cy="4717873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+mj-lt"/>
              </a:rPr>
              <a:t>Connecting Flask with the database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</a:t>
            </a:r>
            <a:r>
              <a:rPr lang="en-US" b="0" i="0" u="none" strike="noStrike" dirty="0">
                <a:effectLst/>
                <a:latin typeface="+mj-lt"/>
              </a:rPr>
              <a:t>imited knowledge of the functions to make machine model connections with HTML and random forest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Deciding which of the 22 variables to work with. </a:t>
            </a: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161" y="609605"/>
            <a:ext cx="4137735" cy="808884"/>
          </a:xfrm>
        </p:spPr>
        <p:txBody>
          <a:bodyPr>
            <a:normAutofit/>
          </a:bodyPr>
          <a:lstStyle/>
          <a:p>
            <a:r>
              <a:rPr lang="en-US" sz="4000" dirty="0"/>
              <a:t>Setbacks</a:t>
            </a:r>
          </a:p>
        </p:txBody>
      </p:sp>
    </p:spTree>
    <p:extLst>
      <p:ext uri="{BB962C8B-B14F-4D97-AF65-F5344CB8AC3E}">
        <p14:creationId xmlns:p14="http://schemas.microsoft.com/office/powerpoint/2010/main" val="1774344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159618" y="135997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5039" y="1503160"/>
            <a:ext cx="10566160" cy="4717873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521" y="699065"/>
            <a:ext cx="4137735" cy="808884"/>
          </a:xfrm>
        </p:spPr>
        <p:txBody>
          <a:bodyPr>
            <a:normAutofit/>
          </a:bodyPr>
          <a:lstStyle/>
          <a:p>
            <a:r>
              <a:rPr lang="en-US" sz="4000" dirty="0"/>
              <a:t>Limitations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621D64-6C20-BB8C-0F6E-283F523DB309}"/>
              </a:ext>
            </a:extLst>
          </p:cNvPr>
          <p:cNvSpPr txBox="1"/>
          <p:nvPr/>
        </p:nvSpPr>
        <p:spPr>
          <a:xfrm>
            <a:off x="2113009" y="1902205"/>
            <a:ext cx="7973526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+mj-lt"/>
              </a:rPr>
              <a:t>Time constraint did not allow to explore the deep learning method and random forest models because it required in depth exploration on making the comparisons.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0" i="0" u="none" strike="noStrike" dirty="0">
              <a:effectLst/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+mj-lt"/>
              </a:rPr>
              <a:t>Heat map and comparing/correlating the 22 variables.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effectLst/>
                <a:latin typeface="+mj-lt"/>
              </a:rPr>
              <a:t>Uncoding</a:t>
            </a:r>
            <a:r>
              <a:rPr lang="en-US" sz="2000" b="0" i="0" u="none" strike="noStrike" dirty="0">
                <a:effectLst/>
                <a:latin typeface="+mj-lt"/>
              </a:rPr>
              <a:t> the binary code.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0" i="0" u="none" strike="noStrike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+mj-lt"/>
              </a:rPr>
              <a:t>Wo</a:t>
            </a:r>
            <a:r>
              <a:rPr lang="en-US" sz="2000" dirty="0">
                <a:latin typeface="+mj-lt"/>
              </a:rPr>
              <a:t>rking with several binary variables limited chart functions, i.e., 1 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u="none" strike="noStrike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Imbalanced sample.  Diabetes sample was a lot less than the No Diabetes sample</a:t>
            </a:r>
            <a:r>
              <a:rPr lang="en-US" sz="2000" dirty="0"/>
              <a:t>.</a:t>
            </a:r>
            <a:endParaRPr lang="en-US" b="0" i="0" u="none" strike="noStrike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612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3070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8608" y="669220"/>
            <a:ext cx="10662152" cy="5097748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u="none" strike="noStrike" dirty="0">
              <a:solidFill>
                <a:srgbClr val="24292F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Our group utilized a variety of technologies to create a diabetes prediction tool for a healthcare setting or individual use. 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 found that some health indicators have a greater influence in determining whether someone is at risk for diabetes.  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Developer and teamwork skills were exercised while creating a database and an HTML using Flask.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 used a deep learning method involving TensorFlow and logistic regression to validate the data and both showed an accuracy score of 86%.  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 analysis was performed to understand the underlying indicators that lead to developing pre-diabetes or diabetes. 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Setbacks creating the models, HTML pages, and analysis were addressed through trial and error and with the guidance of teacher assistants. </a:t>
            </a:r>
          </a:p>
          <a:p>
            <a:pPr algn="l"/>
            <a:r>
              <a:rPr lang="en-US" dirty="0">
                <a:solidFill>
                  <a:srgbClr val="24292F"/>
                </a:solidFill>
                <a:latin typeface="-apple-system"/>
              </a:rPr>
              <a:t> </a:t>
            </a: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4441" y="435102"/>
            <a:ext cx="4137735" cy="80888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Conclusion</a:t>
            </a:r>
            <a:br>
              <a:rPr lang="en-US" sz="4000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51342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266724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8608" y="669220"/>
            <a:ext cx="10662152" cy="5097748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u="none" strike="noStrike" dirty="0">
              <a:solidFill>
                <a:srgbClr val="24292F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857" y="692619"/>
            <a:ext cx="4137735" cy="80888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Next Steps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A1A42-DCB5-1DCC-D80A-FAC9910F26D5}"/>
              </a:ext>
            </a:extLst>
          </p:cNvPr>
          <p:cNvSpPr txBox="1"/>
          <p:nvPr/>
        </p:nvSpPr>
        <p:spPr>
          <a:xfrm>
            <a:off x="2150346" y="1495474"/>
            <a:ext cx="882448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explore other health indicators such as difficulty walking, nutritional intake such fruits and vegetables.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Additional analysis on heart disease, income,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Future use of our deep learning and logistic classification models to triage centers in emergency rooms.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048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266724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8705" y="598881"/>
            <a:ext cx="10662152" cy="5097748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u="none" strike="noStrike" dirty="0">
              <a:solidFill>
                <a:srgbClr val="24292F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57DE810C-641F-6DCA-4174-DBD8847DE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4177" y="402506"/>
            <a:ext cx="10523645" cy="1473478"/>
          </a:xfrm>
        </p:spPr>
        <p:txBody>
          <a:bodyPr>
            <a:normAutofit/>
          </a:bodyPr>
          <a:lstStyle/>
          <a:p>
            <a:r>
              <a:rPr lang="en-US" sz="4000" dirty="0"/>
              <a:t> </a:t>
            </a:r>
            <a:r>
              <a:rPr lang="en-US" sz="2800" dirty="0"/>
              <a:t>How does alcohol consumption compare in the diabetic population?</a:t>
            </a:r>
            <a:endParaRPr lang="en-US" sz="4000" dirty="0"/>
          </a:p>
        </p:txBody>
      </p:sp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4CD57473-975E-9511-74F8-51C349935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942" y="2278480"/>
            <a:ext cx="8291827" cy="319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33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0" y="265290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57" y="1635603"/>
            <a:ext cx="3581170" cy="4643627"/>
          </a:xfrm>
        </p:spPr>
        <p:txBody>
          <a:bodyPr>
            <a:no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Introduction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Technologies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Method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Exploratory Analysis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Future Analysis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Models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Limitations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Setbacks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Conclusion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Sources</a:t>
            </a:r>
          </a:p>
          <a:p>
            <a:endParaRPr lang="en-US" sz="44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0039" y="702128"/>
            <a:ext cx="3168575" cy="668195"/>
          </a:xfrm>
        </p:spPr>
        <p:txBody>
          <a:bodyPr>
            <a:normAutofit/>
          </a:bodyPr>
          <a:lstStyle/>
          <a:p>
            <a:r>
              <a:rPr lang="en-US" sz="3200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585465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159618" y="135997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78EE22C0-864D-BFC6-EED2-5F2D6AFE846D}"/>
              </a:ext>
            </a:extLst>
          </p:cNvPr>
          <p:cNvSpPr txBox="1">
            <a:spLocks/>
          </p:cNvSpPr>
          <p:nvPr/>
        </p:nvSpPr>
        <p:spPr>
          <a:xfrm>
            <a:off x="967853" y="1295988"/>
            <a:ext cx="9869526" cy="5981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Do people with diabetes have a higher prevalence of  heart disease or heart attack?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4D5F668-10A0-5639-F5E3-9EF38FA05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0" y="2171671"/>
            <a:ext cx="7340600" cy="3035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64E2A-070E-ADF1-1BE3-E7B4E8EA6BAF}"/>
              </a:ext>
            </a:extLst>
          </p:cNvPr>
          <p:cNvSpPr txBox="1"/>
          <p:nvPr/>
        </p:nvSpPr>
        <p:spPr>
          <a:xfrm>
            <a:off x="9561652" y="1999129"/>
            <a:ext cx="24863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r>
              <a:rPr lang="en-US" sz="1400" dirty="0"/>
              <a:t>No Heart Attack: 229787</a:t>
            </a:r>
          </a:p>
          <a:p>
            <a:endParaRPr lang="en-US" sz="1400" dirty="0"/>
          </a:p>
          <a:p>
            <a:r>
              <a:rPr lang="en-US" sz="1400" dirty="0"/>
              <a:t>Heart attack: 23893</a:t>
            </a:r>
          </a:p>
          <a:p>
            <a:r>
              <a:rPr lang="en-US" sz="1400" dirty="0">
                <a:highlight>
                  <a:srgbClr val="FFFF00"/>
                </a:highlight>
              </a:rPr>
              <a:t>6/79 and 3/10</a:t>
            </a:r>
          </a:p>
        </p:txBody>
      </p:sp>
    </p:spTree>
    <p:extLst>
      <p:ext uri="{BB962C8B-B14F-4D97-AF65-F5344CB8AC3E}">
        <p14:creationId xmlns:p14="http://schemas.microsoft.com/office/powerpoint/2010/main" val="2807951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260871" y="304810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F3A0F1A6-B214-7565-8D0A-F788015DA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937" y="1199405"/>
            <a:ext cx="7772400" cy="2570007"/>
          </a:xfrm>
          <a:prstGeom prst="rect">
            <a:avLst/>
          </a:prstGeom>
        </p:spPr>
      </p:pic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C1DDAA8D-96AC-EAC8-9DB2-58C5FD9CC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862939"/>
              </p:ext>
            </p:extLst>
          </p:nvPr>
        </p:nvGraphicFramePr>
        <p:xfrm>
          <a:off x="9408398" y="1214052"/>
          <a:ext cx="2438734" cy="257000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42103">
                  <a:extLst>
                    <a:ext uri="{9D8B030D-6E8A-4147-A177-3AD203B41FA5}">
                      <a16:colId xmlns:a16="http://schemas.microsoft.com/office/drawing/2014/main" val="2392849061"/>
                    </a:ext>
                  </a:extLst>
                </a:gridCol>
                <a:gridCol w="1696631">
                  <a:extLst>
                    <a:ext uri="{9D8B030D-6E8A-4147-A177-3AD203B41FA5}">
                      <a16:colId xmlns:a16="http://schemas.microsoft.com/office/drawing/2014/main" val="1607006455"/>
                    </a:ext>
                  </a:extLst>
                </a:gridCol>
              </a:tblGrid>
              <a:tr h="252843"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739038"/>
                  </a:ext>
                </a:extLst>
              </a:tr>
              <a:tr h="294417">
                <a:tc>
                  <a:txBody>
                    <a:bodyPr/>
                    <a:lstStyle/>
                    <a:p>
                      <a:r>
                        <a:rPr lang="en-US" sz="800" dirty="0"/>
                        <a:t>$10,000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836009"/>
                  </a:ext>
                </a:extLst>
              </a:tr>
              <a:tr h="273914">
                <a:tc>
                  <a:txBody>
                    <a:bodyPr/>
                    <a:lstStyle/>
                    <a:p>
                      <a:r>
                        <a:rPr lang="en-US" sz="800" dirty="0"/>
                        <a:t>$15,000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080408"/>
                  </a:ext>
                </a:extLst>
              </a:tr>
              <a:tr h="273914">
                <a:tc>
                  <a:txBody>
                    <a:bodyPr/>
                    <a:lstStyle/>
                    <a:p>
                      <a:r>
                        <a:rPr lang="en-US" sz="800" dirty="0"/>
                        <a:t>$20,000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44979"/>
                  </a:ext>
                </a:extLst>
              </a:tr>
              <a:tr h="273914">
                <a:tc>
                  <a:txBody>
                    <a:bodyPr/>
                    <a:lstStyle/>
                    <a:p>
                      <a:r>
                        <a:rPr lang="en-US" sz="800" dirty="0"/>
                        <a:t>$25,000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662465"/>
                  </a:ext>
                </a:extLst>
              </a:tr>
              <a:tr h="273914">
                <a:tc>
                  <a:txBody>
                    <a:bodyPr/>
                    <a:lstStyle/>
                    <a:p>
                      <a:r>
                        <a:rPr lang="en-US" sz="800" dirty="0"/>
                        <a:t>$35,000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791900"/>
                  </a:ext>
                </a:extLst>
              </a:tr>
              <a:tr h="273914">
                <a:tc>
                  <a:txBody>
                    <a:bodyPr/>
                    <a:lstStyle/>
                    <a:p>
                      <a:r>
                        <a:rPr lang="en-US" sz="800" dirty="0"/>
                        <a:t>$50,000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903933"/>
                  </a:ext>
                </a:extLst>
              </a:tr>
              <a:tr h="273914">
                <a:tc>
                  <a:txBody>
                    <a:bodyPr/>
                    <a:lstStyle/>
                    <a:p>
                      <a:r>
                        <a:rPr lang="en-US" sz="800" dirty="0"/>
                        <a:t>$75,000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870886"/>
                  </a:ext>
                </a:extLst>
              </a:tr>
              <a:tr h="379265">
                <a:tc>
                  <a:txBody>
                    <a:bodyPr/>
                    <a:lstStyle/>
                    <a:p>
                      <a:r>
                        <a:rPr lang="en-US" sz="800" dirty="0"/>
                        <a:t>&gt; $75,000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655749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6B42240F-88C5-50DE-B305-375ABFF4947A}"/>
              </a:ext>
            </a:extLst>
          </p:cNvPr>
          <p:cNvGrpSpPr/>
          <p:nvPr/>
        </p:nvGrpSpPr>
        <p:grpSpPr>
          <a:xfrm>
            <a:off x="2227316" y="4057787"/>
            <a:ext cx="7633814" cy="3105013"/>
            <a:chOff x="2635134" y="2034829"/>
            <a:chExt cx="7633814" cy="3105013"/>
          </a:xfrm>
        </p:grpSpPr>
        <p:pic>
          <p:nvPicPr>
            <p:cNvPr id="11" name="Picture 10" descr="Chart, pie chart&#10;&#10;Description automatically generated">
              <a:extLst>
                <a:ext uri="{FF2B5EF4-FFF2-40B4-BE49-F238E27FC236}">
                  <a16:creationId xmlns:a16="http://schemas.microsoft.com/office/drawing/2014/main" id="{3F0EFE02-8BD2-8A2A-4EEE-C12ACA845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5134" y="2456167"/>
              <a:ext cx="2371158" cy="229751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E95036-CEAB-BA25-D0DE-7960F564FF58}"/>
                </a:ext>
              </a:extLst>
            </p:cNvPr>
            <p:cNvSpPr txBox="1"/>
            <p:nvPr/>
          </p:nvSpPr>
          <p:spPr>
            <a:xfrm>
              <a:off x="2926502" y="2051891"/>
              <a:ext cx="1464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 Diabetes</a:t>
              </a:r>
            </a:p>
          </p:txBody>
        </p:sp>
        <p:pic>
          <p:nvPicPr>
            <p:cNvPr id="13" name="Picture 12" descr="Chart, pie chart&#10;&#10;Description automatically generated">
              <a:extLst>
                <a:ext uri="{FF2B5EF4-FFF2-40B4-BE49-F238E27FC236}">
                  <a16:creationId xmlns:a16="http://schemas.microsoft.com/office/drawing/2014/main" id="{AFEDBE66-8847-1CE8-DB62-FE7DB4CCD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735" y="2456167"/>
              <a:ext cx="2381823" cy="218659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0C93A6-5AC6-6353-0CD8-29370A2519B7}"/>
                </a:ext>
              </a:extLst>
            </p:cNvPr>
            <p:cNvSpPr txBox="1"/>
            <p:nvPr/>
          </p:nvSpPr>
          <p:spPr>
            <a:xfrm>
              <a:off x="5911638" y="2034829"/>
              <a:ext cx="1844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With Diabetes</a:t>
              </a:r>
            </a:p>
          </p:txBody>
        </p:sp>
        <p:pic>
          <p:nvPicPr>
            <p:cNvPr id="15" name="Picture 14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685D7808-59B5-4FE6-4763-96F4DD565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3599" y="2070010"/>
              <a:ext cx="1845349" cy="3069832"/>
            </a:xfrm>
            <a:prstGeom prst="rect">
              <a:avLst/>
            </a:prstGeom>
          </p:spPr>
        </p:pic>
      </p:grpSp>
      <p:sp>
        <p:nvSpPr>
          <p:cNvPr id="16" name="Subtitle 5">
            <a:extLst>
              <a:ext uri="{FF2B5EF4-FFF2-40B4-BE49-F238E27FC236}">
                <a16:creationId xmlns:a16="http://schemas.microsoft.com/office/drawing/2014/main" id="{66AE07BE-D41F-F039-D551-6EDAEB7DE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1977" y="518891"/>
            <a:ext cx="9242787" cy="1286310"/>
          </a:xfrm>
        </p:spPr>
        <p:txBody>
          <a:bodyPr>
            <a:noAutofit/>
          </a:bodyPr>
          <a:lstStyle/>
          <a:p>
            <a:pPr algn="l"/>
            <a:r>
              <a:rPr lang="en-US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Diabetes vs Non-diabetes Income</a:t>
            </a:r>
          </a:p>
        </p:txBody>
      </p:sp>
    </p:spTree>
    <p:extLst>
      <p:ext uri="{BB962C8B-B14F-4D97-AF65-F5344CB8AC3E}">
        <p14:creationId xmlns:p14="http://schemas.microsoft.com/office/powerpoint/2010/main" val="2884192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260871" y="304810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5039" y="1503160"/>
            <a:ext cx="10566160" cy="4717873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+mj-lt"/>
              </a:rPr>
              <a:t> GitHub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+mj-lt"/>
              </a:rPr>
              <a:t> Stack Overflow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24292F"/>
                </a:solidFill>
                <a:latin typeface="+mj-lt"/>
              </a:rPr>
              <a:t>Scikitlearn</a:t>
            </a:r>
            <a:endParaRPr lang="en-US" dirty="0">
              <a:solidFill>
                <a:srgbClr val="24292F"/>
              </a:solidFill>
              <a:latin typeface="+mj-lt"/>
            </a:endParaRP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24292F"/>
                </a:solidFill>
                <a:latin typeface="+mj-lt"/>
              </a:rPr>
              <a:t>Numpy</a:t>
            </a:r>
            <a:r>
              <a:rPr lang="en-US" dirty="0">
                <a:solidFill>
                  <a:srgbClr val="24292F"/>
                </a:solidFill>
                <a:latin typeface="+mj-lt"/>
              </a:rPr>
              <a:t> &amp; python documentation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24292F"/>
                </a:solidFill>
                <a:latin typeface="+mj-lt"/>
              </a:rPr>
              <a:t>Pubmed</a:t>
            </a:r>
            <a:endParaRPr lang="en-US" dirty="0">
              <a:solidFill>
                <a:srgbClr val="24292F"/>
              </a:solidFill>
              <a:latin typeface="+mj-lt"/>
            </a:endParaRP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+mj-lt"/>
              </a:rPr>
              <a:t> CDC</a:t>
            </a: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algn="l"/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6127" y="1014047"/>
            <a:ext cx="4137735" cy="80888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References</a:t>
            </a:r>
            <a:br>
              <a:rPr lang="en-US" sz="4000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06774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59803" y="-3560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55998-38CE-D5AC-CC27-375594A52D40}"/>
              </a:ext>
            </a:extLst>
          </p:cNvPr>
          <p:cNvSpPr txBox="1"/>
          <p:nvPr/>
        </p:nvSpPr>
        <p:spPr>
          <a:xfrm>
            <a:off x="4162543" y="2485204"/>
            <a:ext cx="3380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36028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3070" y="-3559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0598" y="2988956"/>
            <a:ext cx="4137735" cy="80888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THANK YOU!</a:t>
            </a:r>
            <a:br>
              <a:rPr lang="en-US" sz="4000" dirty="0">
                <a:latin typeface="+mn-lt"/>
              </a:rPr>
            </a:b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6541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80387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A853DB3-9501-E957-4319-CF9B15200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002302"/>
              </p:ext>
            </p:extLst>
          </p:nvPr>
        </p:nvGraphicFramePr>
        <p:xfrm>
          <a:off x="2263112" y="1251606"/>
          <a:ext cx="7207398" cy="3571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88732">
                  <a:extLst>
                    <a:ext uri="{9D8B030D-6E8A-4147-A177-3AD203B41FA5}">
                      <a16:colId xmlns:a16="http://schemas.microsoft.com/office/drawing/2014/main" val="3494625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8927484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12053439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Tools and Technologies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199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3.9.12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Tableau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3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24292F"/>
                          </a:solidFill>
                          <a:latin typeface="+mn-lt"/>
                          <a:ea typeface="+mn-ea"/>
                          <a:cs typeface="+mn-cs"/>
                        </a:rPr>
                        <a:t>SQLite3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Joblib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84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Matplotlib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Google Collab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350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 &amp; Postman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rgbClr val="24292F"/>
                          </a:solidFill>
                          <a:latin typeface="+mn-lt"/>
                          <a:ea typeface="+mn-ea"/>
                          <a:cs typeface="+mn-cs"/>
                        </a:rPr>
                        <a:t>Hvplot</a:t>
                      </a:r>
                      <a:endParaRPr lang="en-US" sz="1800" kern="1200" dirty="0">
                        <a:solidFill>
                          <a:srgbClr val="24292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Microsoft </a:t>
                      </a:r>
                      <a:r>
                        <a:rPr lang="en-US" dirty="0" err="1"/>
                        <a:t>Powerpoint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223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Flask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 err="1">
                          <a:solidFill>
                            <a:srgbClr val="24292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Plotly</a:t>
                      </a:r>
                      <a:endParaRPr lang="en-US" sz="1800" b="0" i="0" u="none" strike="noStrike" kern="1200" dirty="0">
                        <a:solidFill>
                          <a:srgbClr val="24292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Pathlib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72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1317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3070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5020" y="1576705"/>
            <a:ext cx="10566160" cy="4717873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24292F"/>
                </a:solidFill>
                <a:effectLst/>
                <a:latin typeface="+mj-lt"/>
              </a:rPr>
              <a:t>We used the Diabetes Health Indicators Dataset from 2015 provided by Kaggle.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24292F"/>
                </a:solidFill>
                <a:effectLst/>
                <a:latin typeface="+mj-lt"/>
              </a:rPr>
              <a:t>The dataset was obtained by surveying hundreds of thousands of Americans for diabetes or prediabetes predictors with The Behavioral Risk Factor Surveillance System (BRFSS).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24292F"/>
                </a:solidFill>
                <a:effectLst/>
                <a:latin typeface="+mj-lt"/>
              </a:rPr>
              <a:t>We decided to explore 10 of the 22 variables for our prediction based mostly on their importance values: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24292F"/>
              </a:solidFill>
              <a:effectLst/>
              <a:latin typeface="+mj-lt"/>
            </a:endParaRP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Education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High BP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Gender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BMI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Cholesterol check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 Doc because of Cost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Stroke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Smoker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Physical Activity</a:t>
            </a:r>
          </a:p>
          <a:p>
            <a:br>
              <a:rPr lang="en-US" sz="1600" dirty="0"/>
            </a:br>
            <a:endParaRPr lang="en-US" sz="20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6624" y="375810"/>
            <a:ext cx="5875916" cy="1083732"/>
          </a:xfrm>
        </p:spPr>
        <p:txBody>
          <a:bodyPr>
            <a:normAutofit/>
          </a:bodyPr>
          <a:lstStyle/>
          <a:p>
            <a:r>
              <a:rPr lang="en-US" sz="3200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1015441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58730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4518" y="1505918"/>
            <a:ext cx="9277039" cy="4231691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4292F"/>
                </a:solidFill>
                <a:effectLst/>
                <a:latin typeface="+mj-lt"/>
              </a:rPr>
              <a:t>Some of the questions that we explored were age, diet, physical activity and health history.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4292F"/>
                </a:solidFill>
                <a:effectLst/>
                <a:latin typeface="+mj-lt"/>
              </a:rPr>
              <a:t>The data that we chose did not require extensive clean-up</a:t>
            </a:r>
            <a:r>
              <a:rPr lang="en-US" dirty="0">
                <a:solidFill>
                  <a:srgbClr val="24292F"/>
                </a:solidFill>
                <a:latin typeface="+mj-lt"/>
              </a:rPr>
              <a:t> but we did have to 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+mj-lt"/>
              </a:rPr>
              <a:t>label the categories in some of the columns. </a:t>
            </a:r>
            <a:endParaRPr lang="en-US" dirty="0">
              <a:solidFill>
                <a:srgbClr val="24292F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4292F"/>
                </a:solidFill>
                <a:effectLst/>
                <a:latin typeface="+mj-lt"/>
              </a:rPr>
              <a:t>It was felt that a supervised machine learning was the best approach to classify and predict diabetes. To compare for accuracy, we used We used the </a:t>
            </a:r>
            <a:r>
              <a:rPr lang="en-US" dirty="0" err="1">
                <a:solidFill>
                  <a:srgbClr val="24292F"/>
                </a:solidFill>
                <a:latin typeface="+mj-lt"/>
              </a:rPr>
              <a:t>T</a:t>
            </a:r>
            <a:r>
              <a:rPr lang="en-US" b="0" i="0" u="none" strike="noStrike" dirty="0" err="1">
                <a:solidFill>
                  <a:srgbClr val="24292F"/>
                </a:solidFill>
                <a:effectLst/>
                <a:latin typeface="+mj-lt"/>
              </a:rPr>
              <a:t>ensorflow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+mj-lt"/>
              </a:rPr>
              <a:t> deep learning module and logistic regression models.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4292F"/>
                </a:solidFill>
                <a:effectLst/>
                <a:latin typeface="+mj-lt"/>
              </a:rPr>
              <a:t>We built the database and a webpage using HTML, </a:t>
            </a:r>
            <a:r>
              <a:rPr lang="en-US" b="0" i="0" u="none" strike="noStrike" dirty="0" err="1">
                <a:solidFill>
                  <a:srgbClr val="24292F"/>
                </a:solidFill>
                <a:effectLst/>
                <a:latin typeface="+mj-lt"/>
              </a:rPr>
              <a:t>Javascript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+mj-lt"/>
              </a:rPr>
              <a:t>, and Flask. </a:t>
            </a:r>
            <a:endParaRPr lang="en-US" dirty="0">
              <a:solidFill>
                <a:srgbClr val="24292F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F"/>
                </a:solidFill>
                <a:latin typeface="+mj-lt"/>
              </a:rPr>
              <a:t>Simultaneously, we explored the data with analytical tools.  </a:t>
            </a:r>
            <a:br>
              <a:rPr lang="en-US" sz="1600" dirty="0"/>
            </a:br>
            <a:endParaRPr lang="en-US" sz="20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979" y="144604"/>
            <a:ext cx="5875916" cy="1083732"/>
          </a:xfrm>
        </p:spPr>
        <p:txBody>
          <a:bodyPr>
            <a:normAutofit/>
          </a:bodyPr>
          <a:lstStyle/>
          <a:p>
            <a:r>
              <a:rPr lang="en-US" sz="4000" dirty="0"/>
              <a:t>Method </a:t>
            </a:r>
            <a:endParaRPr lang="en-US" sz="4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9155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156979" y="-3560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5767F34F-370F-2A98-B28D-CC916DAF06B5}"/>
              </a:ext>
            </a:extLst>
          </p:cNvPr>
          <p:cNvSpPr txBox="1">
            <a:spLocks/>
          </p:cNvSpPr>
          <p:nvPr/>
        </p:nvSpPr>
        <p:spPr>
          <a:xfrm>
            <a:off x="3454175" y="2280271"/>
            <a:ext cx="4895258" cy="3855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Exploratory Analysis</a:t>
            </a:r>
          </a:p>
        </p:txBody>
      </p:sp>
    </p:spTree>
    <p:extLst>
      <p:ext uri="{BB962C8B-B14F-4D97-AF65-F5344CB8AC3E}">
        <p14:creationId xmlns:p14="http://schemas.microsoft.com/office/powerpoint/2010/main" val="3610667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63610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6077" y="1275880"/>
            <a:ext cx="5020421" cy="4698999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u="none" strike="noStrike" dirty="0">
              <a:solidFill>
                <a:srgbClr val="24292F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en-US" sz="2000" u="none" strike="noStrike" dirty="0">
                <a:solidFill>
                  <a:srgbClr val="24292F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Population sample: 253,681</a:t>
            </a:r>
          </a:p>
          <a:p>
            <a:pPr algn="l"/>
            <a:r>
              <a:rPr lang="en-US" sz="2000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	No Diabetes: 218,334</a:t>
            </a:r>
          </a:p>
          <a:p>
            <a:pPr algn="l"/>
            <a:r>
              <a:rPr lang="en-US" sz="2000" u="none" strike="noStrike" dirty="0">
                <a:solidFill>
                  <a:srgbClr val="24292F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	With Diabetes or Pre-diabetes: 35,346</a:t>
            </a:r>
          </a:p>
          <a:p>
            <a:pPr algn="l"/>
            <a:r>
              <a:rPr lang="en-US" sz="2000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Prediction:</a:t>
            </a:r>
            <a:endParaRPr lang="en-US" sz="2000" u="none" strike="noStrike" dirty="0">
              <a:solidFill>
                <a:srgbClr val="24292F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u="none" strike="noStrike" dirty="0">
                <a:solidFill>
                  <a:srgbClr val="24292F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0= No diabetes 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US" u="none" strike="noStrike" dirty="0">
                <a:solidFill>
                  <a:srgbClr val="24292F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= diabetes or prediabetes </a:t>
            </a:r>
          </a:p>
          <a:p>
            <a:pPr marL="914400" lvl="1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algn="l"/>
            <a:endParaRPr lang="en-US" sz="2000" dirty="0">
              <a:solidFill>
                <a:srgbClr val="24292F"/>
              </a:solidFill>
              <a:latin typeface="-apple-system"/>
            </a:endParaRPr>
          </a:p>
          <a:p>
            <a:pPr algn="l"/>
            <a:endParaRPr lang="en-US" sz="20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1C6D412B-1EF8-6500-CC44-853D220C5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5" y="1418007"/>
            <a:ext cx="5413129" cy="3721526"/>
          </a:xfrm>
          <a:prstGeom prst="rect">
            <a:avLst/>
          </a:prstGeom>
          <a:effectLst>
            <a:outerShdw blurRad="967662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024A5A-FB58-8DAF-FD89-AF4559CB11FC}"/>
              </a:ext>
            </a:extLst>
          </p:cNvPr>
          <p:cNvSpPr txBox="1"/>
          <p:nvPr/>
        </p:nvSpPr>
        <p:spPr>
          <a:xfrm>
            <a:off x="2406039" y="489649"/>
            <a:ext cx="7613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General Overview of Sample Population</a:t>
            </a:r>
          </a:p>
        </p:txBody>
      </p:sp>
    </p:spTree>
    <p:extLst>
      <p:ext uri="{BB962C8B-B14F-4D97-AF65-F5344CB8AC3E}">
        <p14:creationId xmlns:p14="http://schemas.microsoft.com/office/powerpoint/2010/main" val="233344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-71204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4652" y="1267187"/>
            <a:ext cx="4137735" cy="4662302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US" dirty="0">
                <a:solidFill>
                  <a:srgbClr val="24292F"/>
                </a:solidFill>
                <a:latin typeface="-apple-system"/>
              </a:rPr>
              <a:t>	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487" y="-65677"/>
            <a:ext cx="3968895" cy="404442"/>
          </a:xfrm>
        </p:spPr>
        <p:txBody>
          <a:bodyPr>
            <a:noAutofit/>
          </a:bodyPr>
          <a:lstStyle/>
          <a:p>
            <a:r>
              <a:rPr lang="en-US" sz="2400" dirty="0"/>
              <a:t>Heatmap (All 22 variables)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03A866F-C1DF-2780-BD8E-195D85636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60" y="267561"/>
            <a:ext cx="6030049" cy="6251674"/>
          </a:xfrm>
          <a:prstGeom prst="rect">
            <a:avLst/>
          </a:prstGeom>
          <a:effectLst>
            <a:outerShdw blurRad="7747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1589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1455</TotalTime>
  <Words>1015</Words>
  <Application>Microsoft Macintosh PowerPoint</Application>
  <PresentationFormat>Widescreen</PresentationFormat>
  <Paragraphs>245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Meiryo</vt:lpstr>
      <vt:lpstr>-apple-system</vt:lpstr>
      <vt:lpstr>Arial</vt:lpstr>
      <vt:lpstr>Calibri</vt:lpstr>
      <vt:lpstr>Calibri Light</vt:lpstr>
      <vt:lpstr>Wingdings</vt:lpstr>
      <vt:lpstr>Office Theme</vt:lpstr>
      <vt:lpstr>Predicting Diabetes Using Health Indicators</vt:lpstr>
      <vt:lpstr>Introduction</vt:lpstr>
      <vt:lpstr>Contents</vt:lpstr>
      <vt:lpstr>PowerPoint Presentation</vt:lpstr>
      <vt:lpstr>Method</vt:lpstr>
      <vt:lpstr>Method </vt:lpstr>
      <vt:lpstr>PowerPoint Presentation</vt:lpstr>
      <vt:lpstr>PowerPoint Presentation</vt:lpstr>
      <vt:lpstr>Heatmap (All 22 variables)</vt:lpstr>
      <vt:lpstr>Heatmap (Focused on 10 variables)</vt:lpstr>
      <vt:lpstr>PowerPoint Presentation</vt:lpstr>
      <vt:lpstr>Gender</vt:lpstr>
      <vt:lpstr>Education distribution in people with diabetes </vt:lpstr>
      <vt:lpstr>Stroke</vt:lpstr>
      <vt:lpstr>How is diabetes distributed by age?</vt:lpstr>
      <vt:lpstr>Exploratory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Sigmoid Function with TensorFlow</vt:lpstr>
      <vt:lpstr>Logistic Regression Model</vt:lpstr>
      <vt:lpstr>PowerPoint Presentation</vt:lpstr>
      <vt:lpstr>Setbacks</vt:lpstr>
      <vt:lpstr>Limitations</vt:lpstr>
      <vt:lpstr>Conclusion </vt:lpstr>
      <vt:lpstr>Next Steps </vt:lpstr>
      <vt:lpstr> How does alcohol consumption compare in the diabetic population?</vt:lpstr>
      <vt:lpstr>PowerPoint Presentation</vt:lpstr>
      <vt:lpstr>PowerPoint Presentation</vt:lpstr>
      <vt:lpstr>References </vt:lpstr>
      <vt:lpstr>PowerPoint Presentation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Here's your outline to get started</dc:title>
  <dc:creator>A C</dc:creator>
  <cp:lastModifiedBy>A C</cp:lastModifiedBy>
  <cp:revision>123</cp:revision>
  <dcterms:created xsi:type="dcterms:W3CDTF">2023-02-17T02:22:13Z</dcterms:created>
  <dcterms:modified xsi:type="dcterms:W3CDTF">2023-02-23T01:04:18Z</dcterms:modified>
</cp:coreProperties>
</file>